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2" r:id="rId2"/>
    <p:sldMasterId id="2147483675" r:id="rId3"/>
  </p:sldMasterIdLst>
  <p:notesMasterIdLst>
    <p:notesMasterId r:id="rId20"/>
  </p:notesMasterIdLst>
  <p:sldIdLst>
    <p:sldId id="2405" r:id="rId4"/>
    <p:sldId id="2398" r:id="rId5"/>
    <p:sldId id="2414" r:id="rId6"/>
    <p:sldId id="2424" r:id="rId7"/>
    <p:sldId id="2425" r:id="rId8"/>
    <p:sldId id="2413" r:id="rId9"/>
    <p:sldId id="2415" r:id="rId10"/>
    <p:sldId id="2412" r:id="rId11"/>
    <p:sldId id="2416" r:id="rId12"/>
    <p:sldId id="2428" r:id="rId13"/>
    <p:sldId id="2418" r:id="rId14"/>
    <p:sldId id="2426" r:id="rId15"/>
    <p:sldId id="2419" r:id="rId16"/>
    <p:sldId id="2420" r:id="rId17"/>
    <p:sldId id="2422" r:id="rId18"/>
    <p:sldId id="242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402"/>
  </p:normalViewPr>
  <p:slideViewPr>
    <p:cSldViewPr snapToGrid="0" snapToObjects="1">
      <p:cViewPr>
        <p:scale>
          <a:sx n="110" d="100"/>
          <a:sy n="110" d="100"/>
        </p:scale>
        <p:origin x="4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BFFCF-C6AA-6F40-ACC9-851AAA5B12FB}" type="datetimeFigureOut">
              <a:rPr kumimoji="1" lang="zh-CN" altLang="en-US" smtClean="0"/>
              <a:t>2024/5/18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A975A-F65A-B447-9212-77AECC77873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99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88%86%E5%B8%83%E5%BC%8F%E5%B9%B6%E8%A1%8C%E7%AD%96%E7%95%A5&amp;search_source=Entity&amp;hybrid_search_source=Entity&amp;hybrid_search_extra=%7B%22sourceType%22%3A%22answer%22%2C%22sourceId%22%3A3422090041%7D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zhihu.com/search?q=token%20&amp;search_source=Entity&amp;hybrid_search_source=Entity&amp;hybrid_search_extra=%7B%22sourceType%22%3A%22answer%22%2C%22sourceId%22%3A3422090041%7D" TargetMode="External"/><Relationship Id="rId5" Type="http://schemas.openxmlformats.org/officeDocument/2006/relationships/hyperlink" Target="https://www.zhihu.com/search?q=CV%20%E9%A2%86%E5%9F%9F&amp;search_source=Entity&amp;hybrid_search_source=Entity&amp;hybrid_search_extra=%7B%22sourceType%22%3A%22answer%22%2C%22sourceId%22%3A3422090041%7D" TargetMode="External"/><Relationship Id="rId4" Type="http://schemas.openxmlformats.org/officeDocument/2006/relationships/hyperlink" Target="https://www.zhihu.com/search?q=NLP%20&amp;search_source=Entity&amp;hybrid_search_source=Entity&amp;hybrid_search_extra=%7B%22sourceType%22%3A%22answer%22%2C%22sourceId%22%3A3422090041%7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96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1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具体算法在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中详细介绍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484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5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82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15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相同参数量的训练效率上：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Decoder-Only &gt; Encoder-Only &gt; Encoder-Decoder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现行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linkClick r:id="rId3"/>
              </a:rPr>
              <a:t>分布式并行策略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下，可以扩展的 参数量上限 和 分布式集群规模的上限：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Decoder-Only Encoder-Only ≫\gg Encoder-Decoder </a:t>
            </a:r>
          </a:p>
          <a:p>
            <a:pPr algn="l"/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Encoder-Only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其实并不太适合做 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linkClick r:id="rId4"/>
              </a:rPr>
              <a:t>NLP 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的生成式任务（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Chat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），目前在 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linkClick r:id="rId5"/>
              </a:rPr>
              <a:t>CV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hlinkClick r:id="rId5"/>
              </a:rPr>
              <a:t>领域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应用的比较多（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ViT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），输入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输出通常是固定像素大小的图片，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hlinkClick r:id="rId6"/>
              </a:rPr>
              <a:t>token 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之间没有非常强的先后依赖关系</a:t>
            </a:r>
          </a:p>
          <a:p>
            <a:pPr algn="l"/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作者：成诚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链接：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https://</a:t>
            </a:r>
            <a:r>
              <a:rPr lang="en-US" altLang="zh-CN" b="0" i="0" u="none" strike="noStrike" dirty="0" err="1">
                <a:solidFill>
                  <a:srgbClr val="000000"/>
                </a:solidFill>
                <a:effectLst/>
              </a:rPr>
              <a:t>www.zhihu.com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</a:rPr>
              <a:t>/question/588325646/answer/3422090041</a:t>
            </a:r>
            <a:br>
              <a:rPr lang="en-US" altLang="zh-CN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来源：知乎</a:t>
            </a:r>
            <a:br>
              <a:rPr lang="zh-CN" alt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zh-CN" altLang="en-US" b="0" i="0" u="none" strike="noStrike" dirty="0">
                <a:solidFill>
                  <a:srgbClr val="000000"/>
                </a:solidFill>
                <a:effectLst/>
              </a:rPr>
              <a:t>著作权归作者所有。商业转载请联系作者获得授权，非商业转载请注明出处。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00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970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6465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2262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49494E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与传统的 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DNN Model 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在推理时只要正向执行一遍不同，基于 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Transformer 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的 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Generative Model 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在推理时是迭代式的（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Iterative)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自回归解码，每个请求都需要迭代式执行多次，每次生成部分结果（一个 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Token)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，且每个请求的迭代次数可能是不同的（例如迭代直到模型生成一个 </a:t>
            </a:r>
            <a:r>
              <a:rPr lang="en-US" altLang="zh-CN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End-Of-Sequence Token</a:t>
            </a:r>
            <a:r>
              <a:rPr lang="zh-CN" altLang="en-US" b="0" i="0" dirty="0">
                <a:solidFill>
                  <a:srgbClr val="49494E"/>
                </a:solidFill>
                <a:effectLst/>
                <a:latin typeface="Helvetica Neue" panose="02000503000000020004" pitchFamily="2" charset="0"/>
              </a:rPr>
              <a:t>）</a:t>
            </a:r>
            <a:endParaRPr lang="en-US" altLang="zh-CN" b="0" i="0" dirty="0">
              <a:solidFill>
                <a:srgbClr val="49494E"/>
              </a:solidFill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dirty="0"/>
              <a:t>在自回归解码中，解码器函数 </a:t>
            </a:r>
            <a:r>
              <a:rPr kumimoji="1" lang="en-US" altLang="zh-CN" dirty="0"/>
              <a:t>Decoder </a:t>
            </a:r>
            <a:r>
              <a:rPr kumimoji="1" lang="zh-CN" altLang="en-US" dirty="0"/>
              <a:t>根据输入令牌序列 </a:t>
            </a:r>
            <a:r>
              <a:rPr kumimoji="1" lang="en-US" altLang="zh-CN" dirty="0"/>
              <a:t>X = {x1, x2, ..., xi} </a:t>
            </a:r>
            <a:r>
              <a:rPr kumimoji="1" lang="zh-CN" altLang="en-US" dirty="0"/>
              <a:t>推断出新的令牌 </a:t>
            </a:r>
            <a:r>
              <a:rPr kumimoji="1" lang="en-US" altLang="zh-CN" dirty="0"/>
              <a:t>xi+1</a:t>
            </a:r>
            <a:r>
              <a:rPr kumimoji="1" lang="zh-CN" altLang="en-US" dirty="0"/>
              <a:t>。随后，</a:t>
            </a:r>
            <a:r>
              <a:rPr kumimoji="1" lang="en-US" altLang="zh-CN" dirty="0"/>
              <a:t>xi+1 </a:t>
            </a:r>
            <a:r>
              <a:rPr kumimoji="1" lang="zh-CN" altLang="en-US" dirty="0"/>
              <a:t>被添加到 </a:t>
            </a:r>
            <a:r>
              <a:rPr kumimoji="1" lang="en-US" altLang="zh-CN" dirty="0"/>
              <a:t>X </a:t>
            </a:r>
            <a:r>
              <a:rPr kumimoji="1" lang="zh-CN" altLang="en-US" dirty="0"/>
              <a:t>以进行下一个推理步骤，构成自回归解码。键值（</a:t>
            </a:r>
            <a:r>
              <a:rPr kumimoji="1" lang="en-US" altLang="zh-CN" dirty="0"/>
              <a:t>KV</a:t>
            </a:r>
            <a:r>
              <a:rPr kumimoji="1" lang="zh-CN" altLang="en-US" dirty="0"/>
              <a:t>）缓存通过存储每一步注意力机制的中间状态来提高效率。此方法可防止重新计算先前步骤中处理的令牌。在减少重新计算的同时，</a:t>
            </a:r>
            <a:r>
              <a:rPr kumimoji="1" lang="en-US" altLang="zh-CN" dirty="0"/>
              <a:t>KV </a:t>
            </a:r>
            <a:r>
              <a:rPr kumimoji="1" lang="zh-CN" altLang="en-US" dirty="0"/>
              <a:t>缓存引入了额外的存储或内存开销</a:t>
            </a:r>
            <a:endParaRPr kumimoji="1" lang="en-US" altLang="zh-CN" dirty="0"/>
          </a:p>
          <a:p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与传统的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模型推理不同，大语言模型的推理通常会分成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prefill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decoding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两个阶段。每一个请求发起后产生的推理过程都会先经历一个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Prefill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过程，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prefill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过程会计算用户所有的输入，并生成对应的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KV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缓存，再经历若干个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decoding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过程，每一个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decoding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过程，服务器都会生成一个字符，并将其放入到 </a:t>
            </a:r>
            <a:r>
              <a:rPr lang="en-US" altLang="zh-CN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KV </a:t>
            </a:r>
            <a:r>
              <a:rPr lang="zh-CN" altLang="en-US" b="0" i="0" dirty="0">
                <a:solidFill>
                  <a:srgbClr val="3A4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缓存当中，之后依次迭代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04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73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09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8A975A-F65A-B447-9212-77AECC77873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21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570" y="476672"/>
            <a:ext cx="11156880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69" y="1284514"/>
            <a:ext cx="11156881" cy="5007429"/>
          </a:xfrm>
          <a:prstGeom prst="rect">
            <a:avLst/>
          </a:prstGeom>
          <a:noFill/>
        </p:spPr>
        <p:txBody>
          <a:bodyPr/>
          <a:lstStyle>
            <a:lvl1pPr marL="457017" marR="0" indent="-457017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755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393" y="404664"/>
            <a:ext cx="10959192" cy="589190"/>
          </a:xfrm>
          <a:prstGeom prst="rect">
            <a:avLst/>
          </a:prstGeom>
        </p:spPr>
        <p:txBody>
          <a:bodyPr anchor="ctr"/>
          <a:lstStyle>
            <a:lvl1pPr>
              <a:defRPr sz="2799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392" y="1196752"/>
            <a:ext cx="10959192" cy="5197702"/>
          </a:xfrm>
          <a:prstGeom prst="rect">
            <a:avLst/>
          </a:prstGeom>
        </p:spPr>
        <p:txBody>
          <a:bodyPr/>
          <a:lstStyle>
            <a:lvl1pPr marL="239010" indent="-23901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1999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5906" indent="-2368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799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363" indent="-2368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399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9803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569" y="489858"/>
            <a:ext cx="11156881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596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997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558414"/>
            <a:ext cx="10959192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392" y="1360170"/>
            <a:ext cx="10959192" cy="4994910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5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6976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570" y="476672"/>
            <a:ext cx="11156880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69" y="1295400"/>
            <a:ext cx="11156881" cy="5085928"/>
          </a:xfrm>
          <a:prstGeom prst="rect">
            <a:avLst/>
          </a:prstGeom>
          <a:noFill/>
        </p:spPr>
        <p:txBody>
          <a:bodyPr/>
          <a:lstStyle>
            <a:lvl1pPr marL="457017" marR="0" indent="-457017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9771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69" y="489858"/>
            <a:ext cx="11156881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596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060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886" y="240463"/>
            <a:ext cx="10499692" cy="783197"/>
          </a:xfrm>
          <a:prstGeom prst="rect">
            <a:avLst/>
          </a:prstGeom>
        </p:spPr>
        <p:txBody>
          <a:bodyPr anchor="ctr"/>
          <a:lstStyle>
            <a:lvl1pPr>
              <a:defRPr sz="1999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177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3" y="476672"/>
            <a:ext cx="10959192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392" y="1306286"/>
            <a:ext cx="5288883" cy="4931228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3702" y="1306286"/>
            <a:ext cx="5288883" cy="4931228"/>
          </a:xfrm>
          <a:prstGeom prst="rect">
            <a:avLst/>
          </a:prstGeom>
        </p:spPr>
        <p:txBody>
          <a:bodyPr/>
          <a:lstStyle>
            <a:lvl1pPr marL="239010" indent="-23901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1999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5906" indent="-2368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363" indent="-2368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8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17234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3" y="476672"/>
            <a:ext cx="1095448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391" y="1306287"/>
            <a:ext cx="10954485" cy="4996542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5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5165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570" y="476672"/>
            <a:ext cx="11156880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569" y="1306285"/>
            <a:ext cx="11156881" cy="4985657"/>
          </a:xfrm>
          <a:prstGeom prst="rect">
            <a:avLst/>
          </a:prstGeom>
          <a:noFill/>
        </p:spPr>
        <p:txBody>
          <a:bodyPr/>
          <a:lstStyle>
            <a:lvl1pPr marL="457017" marR="0" indent="-457017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7927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82212"/>
            <a:ext cx="10959192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392" y="1251858"/>
            <a:ext cx="10959192" cy="5103223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5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8628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47" y="415812"/>
            <a:ext cx="10959192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506" y="1208314"/>
            <a:ext cx="5288883" cy="5201216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1938" y="1208314"/>
            <a:ext cx="5288883" cy="5201216"/>
          </a:xfrm>
          <a:prstGeom prst="rect">
            <a:avLst/>
          </a:prstGeom>
          <a:noFill/>
        </p:spPr>
        <p:txBody>
          <a:bodyPr/>
          <a:lstStyle>
            <a:lvl1pPr marL="239010" indent="-23901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1999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5906" indent="-2368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363" indent="-2368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8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8870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570" y="476672"/>
            <a:ext cx="11156880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69" y="1284514"/>
            <a:ext cx="11156881" cy="5007429"/>
          </a:xfrm>
          <a:prstGeom prst="rect">
            <a:avLst/>
          </a:prstGeom>
          <a:noFill/>
        </p:spPr>
        <p:txBody>
          <a:bodyPr/>
          <a:lstStyle>
            <a:lvl1pPr marL="457017" marR="0" indent="-457017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27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569" y="489858"/>
            <a:ext cx="11156881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316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596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891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570" y="476672"/>
            <a:ext cx="11156880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7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569" y="1284514"/>
            <a:ext cx="11156881" cy="5007429"/>
          </a:xfrm>
          <a:prstGeom prst="rect">
            <a:avLst/>
          </a:prstGeom>
          <a:noFill/>
        </p:spPr>
        <p:txBody>
          <a:bodyPr/>
          <a:lstStyle>
            <a:lvl1pPr marL="457017" marR="0" indent="-457017" algn="l" defTabSz="1218316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3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1"/>
            </a:lvl4pPr>
            <a:lvl5pPr>
              <a:defRPr sz="1541"/>
            </a:lvl5pPr>
            <a:lvl6pPr>
              <a:defRPr sz="1541"/>
            </a:lvl6pPr>
            <a:lvl7pPr>
              <a:defRPr sz="1541"/>
            </a:lvl7pPr>
            <a:lvl8pPr>
              <a:defRPr sz="1541"/>
            </a:lvl8pPr>
            <a:lvl9pPr>
              <a:defRPr sz="154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696" y="3611317"/>
            <a:ext cx="3437753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25" y="4558094"/>
            <a:ext cx="12225867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34" tIns="60917" rIns="121834" bIns="60917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56680" y="6459235"/>
            <a:ext cx="328194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549" y="6454018"/>
            <a:ext cx="72774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9" y="6529751"/>
            <a:ext cx="143944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3516" y="6471074"/>
            <a:ext cx="2249312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1051" y="77682"/>
            <a:ext cx="2459567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399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86007" y="3356218"/>
            <a:ext cx="1214237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799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88276" y="1339384"/>
            <a:ext cx="1589617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88276" y="5885"/>
            <a:ext cx="1589617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57" tIns="53380" rIns="106757" bIns="53380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2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5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22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834" indent="-456834" algn="l" defTabSz="1218225" rtl="0" eaLnBrk="1" latinLnBrk="0" hangingPunct="1">
        <a:spcBef>
          <a:spcPct val="20000"/>
        </a:spcBef>
        <a:buFont typeface="Arial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808" indent="-380696" algn="l" defTabSz="1218225" rtl="0" eaLnBrk="1" latinLnBrk="0" hangingPunct="1">
        <a:spcBef>
          <a:spcPct val="20000"/>
        </a:spcBef>
        <a:buFont typeface="Arial" pitchFamily="34" charset="0"/>
        <a:buChar char="–"/>
        <a:defRPr sz="36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781" indent="-304556" algn="l" defTabSz="1218225" rtl="0" eaLnBrk="1" latinLnBrk="0" hangingPunct="1">
        <a:spcBef>
          <a:spcPct val="20000"/>
        </a:spcBef>
        <a:buFont typeface="Arial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894" indent="-304556" algn="l" defTabSz="1218225" rtl="0" eaLnBrk="1" latinLnBrk="0" hangingPunct="1">
        <a:spcBef>
          <a:spcPct val="20000"/>
        </a:spcBef>
        <a:buFont typeface="Arial" pitchFamily="34" charset="0"/>
        <a:buChar char="–"/>
        <a:defRPr sz="2697" kern="1200">
          <a:solidFill>
            <a:schemeClr val="tx1"/>
          </a:solidFill>
          <a:latin typeface="+mn-lt"/>
          <a:ea typeface="+mn-ea"/>
          <a:cs typeface="+mn-cs"/>
        </a:defRPr>
      </a:lvl4pPr>
      <a:lvl5pPr marL="2741006" indent="-304556" algn="l" defTabSz="1218225" rtl="0" eaLnBrk="1" latinLnBrk="0" hangingPunct="1">
        <a:spcBef>
          <a:spcPct val="20000"/>
        </a:spcBef>
        <a:buFont typeface="Arial" pitchFamily="34" charset="0"/>
        <a:buChar char="»"/>
        <a:defRPr sz="2697" kern="1200">
          <a:solidFill>
            <a:schemeClr val="tx1"/>
          </a:solidFill>
          <a:latin typeface="+mn-lt"/>
          <a:ea typeface="+mn-ea"/>
          <a:cs typeface="+mn-cs"/>
        </a:defRPr>
      </a:lvl5pPr>
      <a:lvl6pPr marL="3350118" indent="-304556" algn="l" defTabSz="1218225" rtl="0" eaLnBrk="1" latinLnBrk="0" hangingPunct="1">
        <a:spcBef>
          <a:spcPct val="20000"/>
        </a:spcBef>
        <a:buFont typeface="Arial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6pPr>
      <a:lvl7pPr marL="3959230" indent="-304556" algn="l" defTabSz="1218225" rtl="0" eaLnBrk="1" latinLnBrk="0" hangingPunct="1">
        <a:spcBef>
          <a:spcPct val="20000"/>
        </a:spcBef>
        <a:buFont typeface="Arial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7pPr>
      <a:lvl8pPr marL="4568342" indent="-304556" algn="l" defTabSz="1218225" rtl="0" eaLnBrk="1" latinLnBrk="0" hangingPunct="1">
        <a:spcBef>
          <a:spcPct val="20000"/>
        </a:spcBef>
        <a:buFont typeface="Arial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8pPr>
      <a:lvl9pPr marL="5177454" indent="-304556" algn="l" defTabSz="1218225" rtl="0" eaLnBrk="1" latinLnBrk="0" hangingPunct="1">
        <a:spcBef>
          <a:spcPct val="20000"/>
        </a:spcBef>
        <a:buFont typeface="Arial" pitchFamily="34" charset="0"/>
        <a:buChar char="•"/>
        <a:defRPr sz="2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112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225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337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450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562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675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786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898" algn="l" defTabSz="1218225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3392" y="80266"/>
            <a:ext cx="2459567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399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3667" y="3358802"/>
            <a:ext cx="1214237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799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35936" y="1341968"/>
            <a:ext cx="1589617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35936" y="8469"/>
            <a:ext cx="1589617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57" tIns="53380" rIns="106757" bIns="53380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2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58746" y="6459235"/>
            <a:ext cx="328194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549" y="6454018"/>
            <a:ext cx="72774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9" y="6529751"/>
            <a:ext cx="143944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3516" y="6471074"/>
            <a:ext cx="2249312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1551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034" rtl="0" eaLnBrk="1" latinLnBrk="0" hangingPunct="1">
        <a:lnSpc>
          <a:spcPct val="90000"/>
        </a:lnSpc>
        <a:spcBef>
          <a:spcPct val="0"/>
        </a:spcBef>
        <a:buNone/>
        <a:defRPr sz="43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09" indent="-228509" algn="l" defTabSz="9140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2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543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0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577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4907" y="6413378"/>
            <a:ext cx="2844801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0539" y="6459235"/>
            <a:ext cx="328194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549" y="6454018"/>
            <a:ext cx="727742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9" y="6529751"/>
            <a:ext cx="143944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3516" y="6460188"/>
            <a:ext cx="2249312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1051" y="77682"/>
            <a:ext cx="2459567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399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6868" indent="-456868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399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6868" indent="-456868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399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399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86007" y="3356218"/>
            <a:ext cx="1214237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0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799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799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88276" y="1339384"/>
            <a:ext cx="1589617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57" tIns="53380" rIns="106757" bIns="53380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88276" y="5885"/>
            <a:ext cx="1589617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57" tIns="53380" rIns="106757" bIns="53380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2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2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15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1307115"/>
            <a:ext cx="10601656" cy="4929302"/>
          </a:xfrm>
        </p:spPr>
        <p:txBody>
          <a:bodyPr numCol="1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3199" b="1" dirty="0"/>
              <a:t>LLMs</a:t>
            </a:r>
            <a:r>
              <a:rPr lang="zh-CN" altLang="en-US" sz="3199" b="1" dirty="0"/>
              <a:t>推理流程</a:t>
            </a:r>
            <a:endParaRPr lang="en-US" altLang="zh-CN" sz="3199" b="1" dirty="0"/>
          </a:p>
          <a:p>
            <a:pPr marL="696027" lvl="1" indent="-457017">
              <a:buFont typeface="+mj-lt"/>
              <a:buAutoNum type="arabicPeriod"/>
            </a:pPr>
            <a:r>
              <a:rPr lang="en-US" altLang="zh-CN" sz="2799" dirty="0"/>
              <a:t>LLMs</a:t>
            </a:r>
            <a:r>
              <a:rPr lang="zh-CN" altLang="en-US" sz="2799" dirty="0"/>
              <a:t>基本结构</a:t>
            </a:r>
            <a:endParaRPr lang="en-US" altLang="zh-CN" sz="2799" dirty="0"/>
          </a:p>
          <a:p>
            <a:pPr marL="696027" lvl="1" indent="-457017">
              <a:buFont typeface="+mj-lt"/>
              <a:buAutoNum type="arabicPeriod"/>
            </a:pPr>
            <a:r>
              <a:rPr lang="en-US" altLang="zh-CN" sz="2799" dirty="0"/>
              <a:t>LLMs</a:t>
            </a:r>
            <a:r>
              <a:rPr lang="zh-CN" altLang="en-US" sz="2799" dirty="0"/>
              <a:t>推理流程</a:t>
            </a:r>
            <a:r>
              <a:rPr lang="en-US" altLang="zh-CN" sz="2799" dirty="0"/>
              <a:t> </a:t>
            </a:r>
            <a:r>
              <a:rPr lang="zh-CN" altLang="en-US" sz="2799" dirty="0"/>
              <a:t>预填充</a:t>
            </a:r>
            <a:r>
              <a:rPr lang="en-US" altLang="zh-CN" sz="2799" dirty="0"/>
              <a:t>Prefill&amp;</a:t>
            </a:r>
            <a:r>
              <a:rPr lang="zh-CN" altLang="en-US" sz="2799" dirty="0"/>
              <a:t>解码</a:t>
            </a:r>
            <a:r>
              <a:rPr lang="en-US" altLang="zh-CN" sz="2799" dirty="0"/>
              <a:t>Decode</a:t>
            </a:r>
          </a:p>
          <a:p>
            <a:pPr marL="696027" lvl="1" indent="-457017">
              <a:buFont typeface="+mj-lt"/>
              <a:buAutoNum type="arabicPeriod"/>
            </a:pPr>
            <a:r>
              <a:rPr lang="en-US" altLang="zh-CN" sz="2799" dirty="0"/>
              <a:t>LLM</a:t>
            </a:r>
            <a:r>
              <a:rPr lang="zh-CN" altLang="en-US" sz="2799" dirty="0"/>
              <a:t>推理挑战</a:t>
            </a:r>
          </a:p>
        </p:txBody>
      </p:sp>
    </p:spTree>
    <p:extLst>
      <p:ext uri="{BB962C8B-B14F-4D97-AF65-F5344CB8AC3E}">
        <p14:creationId xmlns:p14="http://schemas.microsoft.com/office/powerpoint/2010/main" val="256232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Prefill</a:t>
            </a:r>
            <a:endParaRPr lang="zh-CN" altLang="en-US" dirty="0"/>
          </a:p>
        </p:txBody>
      </p:sp>
      <p:pic>
        <p:nvPicPr>
          <p:cNvPr id="10" name="图片 9" descr="未命名绘图 (1)">
            <a:extLst>
              <a:ext uri="{FF2B5EF4-FFF2-40B4-BE49-F238E27FC236}">
                <a16:creationId xmlns:a16="http://schemas.microsoft.com/office/drawing/2014/main" id="{1C04AF9A-0B5A-FEF6-3EF9-5EBD14683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31"/>
          <a:stretch/>
        </p:blipFill>
        <p:spPr>
          <a:xfrm>
            <a:off x="6328860" y="1251341"/>
            <a:ext cx="5432697" cy="1744650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BF4997E5-5B52-0F23-7A76-2D62D0BB9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5690" y="1425089"/>
            <a:ext cx="6110386" cy="2244086"/>
          </a:xfrm>
        </p:spPr>
        <p:txBody>
          <a:bodyPr/>
          <a:lstStyle/>
          <a:p>
            <a:r>
              <a:rPr lang="zh-CN" altLang="en-US" dirty="0"/>
              <a:t>接收</a:t>
            </a:r>
            <a:r>
              <a:rPr lang="en-US" altLang="zh-CN" dirty="0"/>
              <a:t>prompt</a:t>
            </a:r>
            <a:r>
              <a:rPr lang="zh-CN" altLang="en-US" dirty="0"/>
              <a:t>序列作为输入</a:t>
            </a:r>
            <a:endParaRPr lang="en-US" altLang="zh-CN" dirty="0"/>
          </a:p>
          <a:p>
            <a:r>
              <a:rPr lang="zh-CN" altLang="en-US" dirty="0"/>
              <a:t>为每个</a:t>
            </a:r>
            <a:r>
              <a:rPr lang="en-US" altLang="zh-CN" dirty="0"/>
              <a:t>decoder</a:t>
            </a:r>
            <a:r>
              <a:rPr lang="zh-CN" altLang="en-US" dirty="0"/>
              <a:t>层生成</a:t>
            </a:r>
            <a:r>
              <a:rPr lang="en-US" altLang="zh-CN" dirty="0"/>
              <a:t>KV-cache</a:t>
            </a:r>
            <a:r>
              <a:rPr lang="zh-CN" altLang="en-US" dirty="0"/>
              <a:t>并存储</a:t>
            </a:r>
            <a:endParaRPr lang="en-US" altLang="zh-CN" dirty="0"/>
          </a:p>
          <a:p>
            <a:r>
              <a:rPr lang="zh-CN" altLang="en-US" dirty="0"/>
              <a:t>生成第一个</a:t>
            </a:r>
            <a:r>
              <a:rPr lang="en-US" altLang="zh-CN" dirty="0"/>
              <a:t>token</a:t>
            </a:r>
          </a:p>
          <a:p>
            <a:r>
              <a:rPr lang="zh-CN" altLang="en-US" dirty="0"/>
              <a:t>一次性过程，只占推理不到</a:t>
            </a:r>
            <a:r>
              <a:rPr lang="en-US" altLang="zh-CN" dirty="0"/>
              <a:t>10%(</a:t>
            </a:r>
            <a:r>
              <a:rPr lang="zh-CN" altLang="en-US" dirty="0"/>
              <a:t>取决于输出长度）</a:t>
            </a:r>
            <a:endParaRPr lang="en-US" altLang="zh-CN" dirty="0"/>
          </a:p>
          <a:p>
            <a:r>
              <a:rPr lang="zh-CN" altLang="en-US" dirty="0"/>
              <a:t>受限于计算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99E001-5BE9-5B4E-D024-C6A84F541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305299" y="5055601"/>
            <a:ext cx="4029994" cy="12110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F11A99-A6CD-32AF-5D40-3DD9B1C0B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4" r="15811" b="54295"/>
          <a:stretch/>
        </p:blipFill>
        <p:spPr>
          <a:xfrm>
            <a:off x="2204549" y="4033989"/>
            <a:ext cx="2013995" cy="1107009"/>
          </a:xfrm>
          <a:prstGeom prst="rect">
            <a:avLst/>
          </a:prstGeom>
        </p:spPr>
      </p:pic>
      <p:pic>
        <p:nvPicPr>
          <p:cNvPr id="8" name="Picture 2" descr="Demonstration of the caching mechanism in the FasterTransformer library">
            <a:extLst>
              <a:ext uri="{FF2B5EF4-FFF2-40B4-BE49-F238E27FC236}">
                <a16:creationId xmlns:a16="http://schemas.microsoft.com/office/drawing/2014/main" id="{C0D166FF-5CFE-0A42-BA9F-2FCADF10B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1" b="45055"/>
          <a:stretch/>
        </p:blipFill>
        <p:spPr bwMode="auto">
          <a:xfrm>
            <a:off x="6234543" y="3354321"/>
            <a:ext cx="6071256" cy="20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5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emonstration of the caching mechanism in the FasterTransformer library">
            <a:extLst>
              <a:ext uri="{FF2B5EF4-FFF2-40B4-BE49-F238E27FC236}">
                <a16:creationId xmlns:a16="http://schemas.microsoft.com/office/drawing/2014/main" id="{B72A0D79-18B7-57AE-AC90-5970FBA31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4" b="-1"/>
          <a:stretch/>
        </p:blipFill>
        <p:spPr bwMode="auto">
          <a:xfrm>
            <a:off x="6078481" y="3360161"/>
            <a:ext cx="5776806" cy="224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</a:t>
            </a:r>
            <a:endParaRPr lang="zh-CN" altLang="en-US" dirty="0"/>
          </a:p>
        </p:txBody>
      </p:sp>
      <p:pic>
        <p:nvPicPr>
          <p:cNvPr id="10" name="图片 9" descr="未命名绘图">
            <a:extLst>
              <a:ext uri="{FF2B5EF4-FFF2-40B4-BE49-F238E27FC236}">
                <a16:creationId xmlns:a16="http://schemas.microsoft.com/office/drawing/2014/main" id="{11901FCA-5C46-8908-24BA-6FE0E0F119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b="46809"/>
          <a:stretch/>
        </p:blipFill>
        <p:spPr>
          <a:xfrm>
            <a:off x="5520077" y="1026630"/>
            <a:ext cx="6335210" cy="2058583"/>
          </a:xfrm>
          <a:prstGeom prst="rect">
            <a:avLst/>
          </a:prstGeom>
        </p:spPr>
      </p:pic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FB771A39-09C6-09E7-978A-2FDD232E2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5690" y="1425088"/>
            <a:ext cx="5473778" cy="3870147"/>
          </a:xfrm>
        </p:spPr>
        <p:txBody>
          <a:bodyPr/>
          <a:lstStyle/>
          <a:p>
            <a:r>
              <a:rPr lang="zh-CN" altLang="en-US" dirty="0"/>
              <a:t>自回归过程，依赖之前的输出，一个</a:t>
            </a:r>
            <a:r>
              <a:rPr lang="en-US" altLang="zh-CN" dirty="0"/>
              <a:t>token</a:t>
            </a:r>
            <a:r>
              <a:rPr lang="zh-CN" altLang="en-US" dirty="0"/>
              <a:t>一个</a:t>
            </a:r>
            <a:r>
              <a:rPr lang="en-US" altLang="zh-CN" dirty="0"/>
              <a:t>token</a:t>
            </a:r>
            <a:r>
              <a:rPr lang="zh-CN" altLang="en-US" dirty="0"/>
              <a:t>输出</a:t>
            </a:r>
            <a:endParaRPr lang="en-US" altLang="zh-CN" dirty="0"/>
          </a:p>
          <a:p>
            <a:r>
              <a:rPr lang="zh-CN" altLang="en-US" dirty="0"/>
              <a:t>接收上一输出的</a:t>
            </a:r>
            <a:r>
              <a:rPr lang="en-US" altLang="zh-CN" dirty="0"/>
              <a:t>token</a:t>
            </a:r>
            <a:r>
              <a:rPr lang="zh-CN" altLang="en-US" dirty="0"/>
              <a:t>作为输入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 err="1"/>
              <a:t>kv</a:t>
            </a:r>
            <a:r>
              <a:rPr lang="en-US" altLang="zh-CN" dirty="0"/>
              <a:t>-cache</a:t>
            </a:r>
            <a:r>
              <a:rPr lang="zh-CN" altLang="en-US" dirty="0"/>
              <a:t>中获取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拼接上当前输入作为本轮计算的</a:t>
            </a:r>
            <a:r>
              <a:rPr lang="en-US" altLang="zh-CN" dirty="0"/>
              <a:t>K,V</a:t>
            </a:r>
            <a:r>
              <a:rPr lang="zh-CN" altLang="en-US" dirty="0"/>
              <a:t>值</a:t>
            </a:r>
            <a:endParaRPr lang="en-US" altLang="zh-CN" dirty="0"/>
          </a:p>
          <a:p>
            <a:r>
              <a:rPr lang="zh-CN" altLang="en-US" dirty="0"/>
              <a:t>更新</a:t>
            </a:r>
            <a:r>
              <a:rPr lang="en-US" altLang="zh-CN" dirty="0"/>
              <a:t>KV-cache</a:t>
            </a:r>
          </a:p>
          <a:p>
            <a:r>
              <a:rPr lang="zh-CN" altLang="en-US" dirty="0"/>
              <a:t>受限于存储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5186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Prefill vs Decode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F3A118-E708-24C9-DF99-F065DEA7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2" b="39482"/>
          <a:stretch/>
        </p:blipFill>
        <p:spPr>
          <a:xfrm>
            <a:off x="335459" y="2569580"/>
            <a:ext cx="5633219" cy="36240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33A290-9B8E-2590-3720-1CAD06508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2" t="59047"/>
          <a:stretch/>
        </p:blipFill>
        <p:spPr>
          <a:xfrm>
            <a:off x="5826572" y="3125665"/>
            <a:ext cx="5633220" cy="31142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621F85-6CE8-2EAC-9079-57E660DC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54"/>
          <a:stretch/>
        </p:blipFill>
        <p:spPr>
          <a:xfrm>
            <a:off x="3532000" y="1430273"/>
            <a:ext cx="5633219" cy="85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9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</a:t>
            </a:r>
            <a:endParaRPr lang="zh-CN" altLang="en-US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D04E075-4728-5A73-34DE-6246DD519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60" y="1493926"/>
            <a:ext cx="11218680" cy="3870147"/>
          </a:xfrm>
        </p:spPr>
        <p:txBody>
          <a:bodyPr/>
          <a:lstStyle/>
          <a:p>
            <a:r>
              <a:rPr lang="zh-CN" altLang="en-US" dirty="0"/>
              <a:t>每轮生成的输出为词表长度的向量，表示基于历史生成结果的下一个</a:t>
            </a:r>
            <a:r>
              <a:rPr lang="en-US" altLang="zh-CN" dirty="0"/>
              <a:t>token</a:t>
            </a:r>
            <a:r>
              <a:rPr lang="zh-CN" altLang="en-US" dirty="0"/>
              <a:t>的条件概率，</a:t>
            </a:r>
            <a:r>
              <a:rPr lang="en-US" altLang="zh-CN" dirty="0"/>
              <a:t>sampling</a:t>
            </a:r>
            <a:r>
              <a:rPr lang="zh-CN" altLang="en-US" dirty="0"/>
              <a:t>阶段根据概率采取某种采样策略选择下一个</a:t>
            </a:r>
            <a:r>
              <a:rPr lang="en-US" altLang="zh-CN" dirty="0"/>
              <a:t>token</a:t>
            </a:r>
          </a:p>
          <a:p>
            <a:r>
              <a:rPr lang="zh-CN" altLang="en-US" dirty="0"/>
              <a:t>采样策略</a:t>
            </a:r>
            <a:endParaRPr lang="en-US" altLang="zh-CN" dirty="0"/>
          </a:p>
          <a:p>
            <a:pPr marL="581911" lvl="1" indent="-342900">
              <a:buFont typeface="+mj-lt"/>
              <a:buAutoNum type="arabicPeriod"/>
            </a:pPr>
            <a:r>
              <a:rPr lang="en-US" altLang="zh-CN" dirty="0"/>
              <a:t>Greedy Search</a:t>
            </a:r>
          </a:p>
          <a:p>
            <a:pPr marL="581911" lvl="1" indent="-342900">
              <a:buFont typeface="+mj-lt"/>
              <a:buAutoNum type="arabicPeriod"/>
            </a:pPr>
            <a:r>
              <a:rPr lang="zh-CN" altLang="en-US" dirty="0"/>
              <a:t>随机采样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</a:p>
          <a:p>
            <a:pPr marL="581911" lvl="1" indent="-342900">
              <a:buFont typeface="+mj-lt"/>
              <a:buAutoNum type="arabicPeriod"/>
            </a:pPr>
            <a:r>
              <a:rPr lang="en-US" altLang="zh-CN" dirty="0"/>
              <a:t>top-k</a:t>
            </a:r>
            <a:r>
              <a:rPr lang="zh-CN" altLang="en-US" dirty="0"/>
              <a:t>采样、</a:t>
            </a:r>
            <a:r>
              <a:rPr lang="en-US" altLang="zh-CN" dirty="0"/>
              <a:t>top-p</a:t>
            </a:r>
            <a:r>
              <a:rPr lang="zh-CN" altLang="en-US" dirty="0"/>
              <a:t>采样</a:t>
            </a:r>
            <a:endParaRPr lang="en-US" altLang="zh-CN" dirty="0"/>
          </a:p>
          <a:p>
            <a:pPr marL="581911" lvl="1" indent="-342900">
              <a:buFont typeface="+mj-lt"/>
              <a:buAutoNum type="arabicPeriod"/>
            </a:pPr>
            <a:r>
              <a:rPr lang="en-US" altLang="zh-CN" dirty="0"/>
              <a:t>Beam Search</a:t>
            </a:r>
          </a:p>
        </p:txBody>
      </p:sp>
    </p:spTree>
    <p:extLst>
      <p:ext uri="{BB962C8B-B14F-4D97-AF65-F5344CB8AC3E}">
        <p14:creationId xmlns:p14="http://schemas.microsoft.com/office/powerpoint/2010/main" val="3902899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sz="9600" dirty="0"/>
              <a:t>LLMs</a:t>
            </a:r>
            <a:r>
              <a:rPr lang="zh-CN" altLang="en-US" sz="9600" dirty="0"/>
              <a:t>推理挑战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251624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endParaRPr lang="zh-CN" altLang="en-US" dirty="0"/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786CDAB2-0E3F-3E1A-F824-7BF1D0B0D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660" y="1493926"/>
            <a:ext cx="11218680" cy="3870147"/>
          </a:xfrm>
        </p:spPr>
        <p:txBody>
          <a:bodyPr/>
          <a:lstStyle/>
          <a:p>
            <a:r>
              <a:rPr lang="zh-CN" altLang="en-US" dirty="0"/>
              <a:t>延迟与响应时间</a:t>
            </a:r>
            <a:endParaRPr lang="en-US" altLang="zh-CN" dirty="0"/>
          </a:p>
          <a:p>
            <a:r>
              <a:rPr lang="zh-CN" altLang="en-US" dirty="0"/>
              <a:t>内存占用和时间大小</a:t>
            </a:r>
            <a:endParaRPr lang="en-US" altLang="zh-CN" dirty="0"/>
          </a:p>
          <a:p>
            <a:r>
              <a:rPr lang="zh-CN" altLang="en-US" dirty="0"/>
              <a:t>可扩展性和吞吐量</a:t>
            </a:r>
            <a:endParaRPr lang="en-US" altLang="zh-CN" dirty="0"/>
          </a:p>
          <a:p>
            <a:r>
              <a:rPr lang="zh-CN" altLang="en-US" dirty="0"/>
              <a:t>硬件兼容性和加速</a:t>
            </a:r>
            <a:endParaRPr lang="en-US" altLang="zh-CN" dirty="0"/>
          </a:p>
          <a:p>
            <a:r>
              <a:rPr lang="zh-CN" altLang="en-US" dirty="0"/>
              <a:t>准确性与效率之间的权衡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58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sz="9600" dirty="0"/>
              <a:t>总结与思考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604035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sz="9600" dirty="0"/>
              <a:t>LLMs</a:t>
            </a:r>
            <a:r>
              <a:rPr lang="zh-CN" altLang="en-US" sz="9600" dirty="0"/>
              <a:t>基本结构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LMs</a:t>
            </a:r>
            <a:r>
              <a:rPr lang="zh-CN" altLang="en-US" dirty="0"/>
              <a:t>主流架构</a:t>
            </a:r>
            <a:r>
              <a:rPr lang="en-US" altLang="zh-CN" dirty="0"/>
              <a:t> – encoder-decoder/encoder-only/decoder-only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F44C6-7713-A849-A0F3-DDF5EFAE2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3" y="1460937"/>
            <a:ext cx="3004156" cy="45891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41ECEA-EA39-36F3-3589-CD7DF458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86" y="1147604"/>
            <a:ext cx="6270525" cy="489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F6EFCD6-05D5-81B3-FF79-B93A2B3CB11F}"/>
              </a:ext>
            </a:extLst>
          </p:cNvPr>
          <p:cNvSpPr txBox="1"/>
          <p:nvPr/>
        </p:nvSpPr>
        <p:spPr>
          <a:xfrm>
            <a:off x="4794286" y="6104108"/>
            <a:ext cx="6643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Harnessing the Power of LLMs in Practice: A Survey on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ChatGPT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and Beyond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006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KV-cache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1E77FF5-9831-6AC6-E9F2-1D878B2D8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0716" y="1105403"/>
            <a:ext cx="10492773" cy="1052086"/>
          </a:xfrm>
        </p:spPr>
        <p:txBody>
          <a:bodyPr/>
          <a:lstStyle/>
          <a:p>
            <a:r>
              <a:rPr lang="zh-CN" altLang="en-US" dirty="0"/>
              <a:t>在计算当前 </a:t>
            </a:r>
            <a:r>
              <a:rPr lang="en-US" altLang="zh-CN" dirty="0"/>
              <a:t>token </a:t>
            </a:r>
            <a:r>
              <a:rPr lang="zh-CN" altLang="en-US" dirty="0"/>
              <a:t>时，历史 </a:t>
            </a:r>
            <a:r>
              <a:rPr lang="en-US" altLang="zh-CN" dirty="0"/>
              <a:t>token </a:t>
            </a:r>
            <a:r>
              <a:rPr lang="zh-CN" altLang="en-US" dirty="0"/>
              <a:t>的 </a:t>
            </a:r>
            <a:r>
              <a:rPr lang="en-US" altLang="zh-CN" dirty="0"/>
              <a:t>KV </a:t>
            </a:r>
            <a:r>
              <a:rPr lang="zh-CN" altLang="en-US" dirty="0"/>
              <a:t>在之前的步骤已经算过了，</a:t>
            </a:r>
            <a:r>
              <a:rPr lang="en-US" altLang="zh-CN" dirty="0"/>
              <a:t>KV-cache</a:t>
            </a:r>
            <a:r>
              <a:rPr lang="zh-CN" altLang="en-US" dirty="0"/>
              <a:t>将其保存起来供当前步使用以避免重复计算的巨大开销，显著降低延迟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5D5814-1C69-A341-D73C-5BB3F7E80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07" y="2157489"/>
            <a:ext cx="7612605" cy="428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4498A2-2082-6B82-EB47-F7FB8D71E86F}"/>
              </a:ext>
            </a:extLst>
          </p:cNvPr>
          <p:cNvSpPr txBox="1"/>
          <p:nvPr/>
        </p:nvSpPr>
        <p:spPr>
          <a:xfrm>
            <a:off x="1595055" y="6488668"/>
            <a:ext cx="82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https://medium.com/@joaolages/kv-caching-explained-276520203249</a:t>
            </a:r>
          </a:p>
        </p:txBody>
      </p:sp>
    </p:spTree>
    <p:extLst>
      <p:ext uri="{BB962C8B-B14F-4D97-AF65-F5344CB8AC3E}">
        <p14:creationId xmlns:p14="http://schemas.microsoft.com/office/powerpoint/2010/main" val="230526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KV-cache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1E77FF5-9831-6AC6-E9F2-1D878B2D8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963" y="1505920"/>
            <a:ext cx="10810755" cy="4969586"/>
          </a:xfrm>
        </p:spPr>
        <p:txBody>
          <a:bodyPr/>
          <a:lstStyle/>
          <a:p>
            <a:r>
              <a:rPr lang="en-US" altLang="zh-CN" dirty="0"/>
              <a:t>KV-caching</a:t>
            </a:r>
            <a:r>
              <a:rPr lang="zh-CN" altLang="en-US" dirty="0"/>
              <a:t>发生在自回归生成过程中，并且仅发生在</a:t>
            </a:r>
            <a:r>
              <a:rPr lang="en-US" altLang="zh-CN" dirty="0"/>
              <a:t>decoder</a:t>
            </a:r>
            <a:r>
              <a:rPr lang="zh-CN" altLang="en-US" dirty="0"/>
              <a:t>中。像</a:t>
            </a:r>
            <a:r>
              <a:rPr lang="en-US" altLang="zh-CN" dirty="0"/>
              <a:t>BERT</a:t>
            </a:r>
            <a:r>
              <a:rPr lang="zh-CN" altLang="en-US" dirty="0"/>
              <a:t>这样的</a:t>
            </a:r>
            <a:r>
              <a:rPr lang="en-US" altLang="zh-CN" dirty="0"/>
              <a:t>decoder-only</a:t>
            </a:r>
            <a:r>
              <a:rPr lang="zh-CN" altLang="en-US" dirty="0"/>
              <a:t>模型没有</a:t>
            </a:r>
            <a:r>
              <a:rPr lang="en-US" altLang="zh-CN" dirty="0"/>
              <a:t>KV-cache</a:t>
            </a:r>
          </a:p>
          <a:p>
            <a:r>
              <a:rPr lang="zh-CN" altLang="en-US" dirty="0"/>
              <a:t>缺点是需要占用大量</a:t>
            </a:r>
            <a:r>
              <a:rPr lang="en-US" altLang="zh-CN" dirty="0"/>
              <a:t>GPU</a:t>
            </a:r>
            <a:r>
              <a:rPr lang="zh-CN" altLang="en-US" dirty="0"/>
              <a:t>缓存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52B747-B193-E8F1-960D-7A580EF2D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9" t="7381" r="54323" b="50000"/>
          <a:stretch/>
        </p:blipFill>
        <p:spPr>
          <a:xfrm>
            <a:off x="6014459" y="2695331"/>
            <a:ext cx="3389463" cy="3176721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33DD8CC-ACD3-20C9-554C-DAB99FB2A2FC}"/>
              </a:ext>
            </a:extLst>
          </p:cNvPr>
          <p:cNvSpPr txBox="1">
            <a:spLocks/>
          </p:cNvSpPr>
          <p:nvPr/>
        </p:nvSpPr>
        <p:spPr>
          <a:xfrm>
            <a:off x="7012522" y="2313519"/>
            <a:ext cx="1393338" cy="632503"/>
          </a:xfrm>
          <a:prstGeom prst="rect">
            <a:avLst/>
          </a:prstGeom>
          <a:noFill/>
        </p:spPr>
        <p:txBody>
          <a:bodyPr/>
          <a:lstStyle>
            <a:lvl1pPr marL="239010" marR="0" indent="-239010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19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5906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7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363" marR="0" indent="-236895" algn="l" defTabSz="1218316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599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Model-13B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83A1B3-DBC9-005B-2459-F600CE339D7F}"/>
              </a:ext>
            </a:extLst>
          </p:cNvPr>
          <p:cNvSpPr txBox="1"/>
          <p:nvPr/>
        </p:nvSpPr>
        <p:spPr>
          <a:xfrm>
            <a:off x="219917" y="5938077"/>
            <a:ext cx="1030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Efficient Memory Management for Large Language Model Serving with PagedAttention</a:t>
            </a:r>
          </a:p>
        </p:txBody>
      </p:sp>
    </p:spTree>
    <p:extLst>
      <p:ext uri="{BB962C8B-B14F-4D97-AF65-F5344CB8AC3E}">
        <p14:creationId xmlns:p14="http://schemas.microsoft.com/office/powerpoint/2010/main" val="3800800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主流架构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Decoder-only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B5EBDA-6697-F1F4-BB20-038EDA15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32" y="1059274"/>
            <a:ext cx="9263336" cy="49826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474403-C6E5-C345-B90B-664C33D080E0}"/>
              </a:ext>
            </a:extLst>
          </p:cNvPr>
          <p:cNvSpPr txBox="1"/>
          <p:nvPr/>
        </p:nvSpPr>
        <p:spPr>
          <a:xfrm>
            <a:off x="623392" y="6041913"/>
            <a:ext cx="9685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LLM Inference Unveiled: Survey and Roofline Model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Insights.http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://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arxiv.org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/abs/2402.16363</a:t>
            </a:r>
          </a:p>
        </p:txBody>
      </p:sp>
    </p:spTree>
    <p:extLst>
      <p:ext uri="{BB962C8B-B14F-4D97-AF65-F5344CB8AC3E}">
        <p14:creationId xmlns:p14="http://schemas.microsoft.com/office/powerpoint/2010/main" val="466309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sz="9600" dirty="0"/>
              <a:t>LLMs</a:t>
            </a:r>
            <a:r>
              <a:rPr lang="zh-CN" altLang="en-US" sz="9600" dirty="0"/>
              <a:t>推理流程</a:t>
            </a:r>
            <a:endParaRPr lang="en-US" altLang="zh-CN" sz="9600" dirty="0"/>
          </a:p>
        </p:txBody>
      </p:sp>
    </p:spTree>
    <p:extLst>
      <p:ext uri="{BB962C8B-B14F-4D97-AF65-F5344CB8AC3E}">
        <p14:creationId xmlns:p14="http://schemas.microsoft.com/office/powerpoint/2010/main" val="365696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推理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202B8-DDB4-1722-43BC-3FBDFED4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68" y="1415901"/>
            <a:ext cx="6642102" cy="351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42D1DE4-67AC-509B-D5B9-B289026310AE}"/>
              </a:ext>
            </a:extLst>
          </p:cNvPr>
          <p:cNvSpPr/>
          <p:nvPr/>
        </p:nvSpPr>
        <p:spPr>
          <a:xfrm>
            <a:off x="5866534" y="4741690"/>
            <a:ext cx="130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Prefill Phase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0446F9-CE8F-05A3-4399-F1DD0B24E887}"/>
              </a:ext>
            </a:extLst>
          </p:cNvPr>
          <p:cNvSpPr/>
          <p:nvPr/>
        </p:nvSpPr>
        <p:spPr>
          <a:xfrm>
            <a:off x="7475117" y="4741690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Decode Phase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BEB6C9-3445-2A6C-ECB7-89836BA5085C}"/>
              </a:ext>
            </a:extLst>
          </p:cNvPr>
          <p:cNvSpPr txBox="1"/>
          <p:nvPr/>
        </p:nvSpPr>
        <p:spPr>
          <a:xfrm>
            <a:off x="5153768" y="5529912"/>
            <a:ext cx="5660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https://jalammar.github.io/how-gpt3-works-visualizations-animations/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B732E3-DA5D-28A4-E663-2D08E2B92EE4}"/>
              </a:ext>
            </a:extLst>
          </p:cNvPr>
          <p:cNvSpPr/>
          <p:nvPr/>
        </p:nvSpPr>
        <p:spPr>
          <a:xfrm>
            <a:off x="7994878" y="1328088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Generation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6FD6F7-43AE-FA8E-B6A3-E1CC97250698}"/>
              </a:ext>
            </a:extLst>
          </p:cNvPr>
          <p:cNvSpPr/>
          <p:nvPr/>
        </p:nvSpPr>
        <p:spPr>
          <a:xfrm>
            <a:off x="1862874" y="1328088"/>
            <a:ext cx="1763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Rough Workflow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31" name="图片 30" descr="图形用户界面&#10;&#10;描述已自动生成">
            <a:extLst>
              <a:ext uri="{FF2B5EF4-FFF2-40B4-BE49-F238E27FC236}">
                <a16:creationId xmlns:a16="http://schemas.microsoft.com/office/drawing/2014/main" id="{12A4759C-E8E0-0827-7BB9-F668979C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44" y="2355122"/>
            <a:ext cx="4045740" cy="29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</a:t>
            </a:r>
            <a:endParaRPr lang="zh-CN" altLang="en-US" dirty="0"/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33F246C6-4A71-3CCD-A31C-0D59CCE1A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3479" y="1275279"/>
            <a:ext cx="7780288" cy="2882960"/>
          </a:xfrm>
        </p:spPr>
        <p:txBody>
          <a:bodyPr/>
          <a:lstStyle/>
          <a:p>
            <a:r>
              <a:rPr lang="zh-CN" altLang="en-US" dirty="0"/>
              <a:t>分词：将文本序列转化为数字序列</a:t>
            </a:r>
            <a:r>
              <a:rPr lang="en-US" altLang="zh-CN" dirty="0"/>
              <a:t>(</a:t>
            </a:r>
            <a:r>
              <a:rPr lang="en-US" altLang="zh-CN" dirty="0" err="1"/>
              <a:t>token_ids</a:t>
            </a:r>
            <a:r>
              <a:rPr lang="en-US" altLang="zh-CN" dirty="0"/>
              <a:t>)</a:t>
            </a:r>
            <a:r>
              <a:rPr lang="zh-CN" altLang="en-US" dirty="0"/>
              <a:t>作为模型输入</a:t>
            </a:r>
            <a:endParaRPr lang="en-US" altLang="zh-CN" dirty="0"/>
          </a:p>
          <a:p>
            <a:r>
              <a:rPr lang="en-US" altLang="zh-CN" dirty="0"/>
              <a:t>Input: </a:t>
            </a:r>
            <a:r>
              <a:rPr lang="zh-CN" altLang="en-US" dirty="0"/>
              <a:t>用户输入文本</a:t>
            </a:r>
            <a:endParaRPr lang="en-US" altLang="zh-CN" dirty="0"/>
          </a:p>
          <a:p>
            <a:r>
              <a:rPr lang="en-US" altLang="zh-CN" dirty="0"/>
              <a:t>Output: </a:t>
            </a:r>
            <a:r>
              <a:rPr lang="en-US" altLang="zh-CN" dirty="0" err="1"/>
              <a:t>token_id</a:t>
            </a:r>
            <a:r>
              <a:rPr lang="zh-CN" altLang="en-US" dirty="0"/>
              <a:t>（数字）</a:t>
            </a:r>
            <a:endParaRPr lang="en-US" altLang="zh-CN" dirty="0"/>
          </a:p>
          <a:p>
            <a:r>
              <a:rPr lang="zh-CN" altLang="en-US" dirty="0"/>
              <a:t>通过模型的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转化为向量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9CCE0F7-6F11-0AFE-F9D8-C5869334354E}"/>
              </a:ext>
            </a:extLst>
          </p:cNvPr>
          <p:cNvGrpSpPr/>
          <p:nvPr/>
        </p:nvGrpSpPr>
        <p:grpSpPr>
          <a:xfrm>
            <a:off x="255690" y="3890802"/>
            <a:ext cx="5623931" cy="1928219"/>
            <a:chOff x="2709841" y="1147604"/>
            <a:chExt cx="5623931" cy="192821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D289224-6C13-47E2-419F-BE9E7FD86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7630" y="1147604"/>
              <a:ext cx="5615750" cy="646473"/>
            </a:xfrm>
            <a:prstGeom prst="rect">
              <a:avLst/>
            </a:prstGeom>
          </p:spPr>
        </p:pic>
        <p:pic>
          <p:nvPicPr>
            <p:cNvPr id="25" name="图片 24" descr="图形用户界面, 文本&#10;&#10;描述已自动生成">
              <a:extLst>
                <a:ext uri="{FF2B5EF4-FFF2-40B4-BE49-F238E27FC236}">
                  <a16:creationId xmlns:a16="http://schemas.microsoft.com/office/drawing/2014/main" id="{7A370680-C24E-82E0-FE62-E628E82AC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0233" y="1733714"/>
              <a:ext cx="5623539" cy="903505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B143405-60AE-F69C-53CE-AE5CAD0B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9841" y="2637218"/>
              <a:ext cx="5623539" cy="438605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543ACA-F3AF-9DB7-C484-3E112DAB69F9}"/>
              </a:ext>
            </a:extLst>
          </p:cNvPr>
          <p:cNvGrpSpPr/>
          <p:nvPr/>
        </p:nvGrpSpPr>
        <p:grpSpPr>
          <a:xfrm>
            <a:off x="6096000" y="3807878"/>
            <a:ext cx="5623539" cy="2011143"/>
            <a:chOff x="2709841" y="3559223"/>
            <a:chExt cx="5623539" cy="2011143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F1D6FEA-B1F7-076E-1B1E-6EE1982B8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7629" y="3559223"/>
              <a:ext cx="5615751" cy="655172"/>
            </a:xfrm>
            <a:prstGeom prst="rect">
              <a:avLst/>
            </a:prstGeom>
          </p:spPr>
        </p:pic>
        <p:pic>
          <p:nvPicPr>
            <p:cNvPr id="33" name="图片 32" descr="图形用户界面, 文本, 应用程序&#10;&#10;描述已自动生成">
              <a:extLst>
                <a:ext uri="{FF2B5EF4-FFF2-40B4-BE49-F238E27FC236}">
                  <a16:creationId xmlns:a16="http://schemas.microsoft.com/office/drawing/2014/main" id="{79F72F21-3E36-62B3-186A-BAAF365D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9841" y="4214395"/>
              <a:ext cx="5615751" cy="841194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05B5609-22DD-B09D-EEDF-99FE707A0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09841" y="5055589"/>
              <a:ext cx="5615751" cy="514777"/>
            </a:xfrm>
            <a:prstGeom prst="rect">
              <a:avLst/>
            </a:prstGeom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8F4EE49-05F1-16C0-0BB0-217DADBFFE33}"/>
              </a:ext>
            </a:extLst>
          </p:cNvPr>
          <p:cNvSpPr txBox="1"/>
          <p:nvPr/>
        </p:nvSpPr>
        <p:spPr>
          <a:xfrm>
            <a:off x="255690" y="6022955"/>
            <a:ext cx="82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https://huggingface.co/spaces/Xenova/the-tokenizer-playground</a:t>
            </a:r>
          </a:p>
        </p:txBody>
      </p:sp>
      <p:pic>
        <p:nvPicPr>
          <p:cNvPr id="41" name="图片 40" descr="文本&#10;&#10;描述已自动生成">
            <a:extLst>
              <a:ext uri="{FF2B5EF4-FFF2-40B4-BE49-F238E27FC236}">
                <a16:creationId xmlns:a16="http://schemas.microsoft.com/office/drawing/2014/main" id="{122553E3-235E-6BA9-55B9-6BD916A027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47" t="13650"/>
          <a:stretch/>
        </p:blipFill>
        <p:spPr>
          <a:xfrm>
            <a:off x="7695524" y="1571583"/>
            <a:ext cx="4496476" cy="18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2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864</Words>
  <Application>Microsoft Macintosh PowerPoint</Application>
  <PresentationFormat>宽屏</PresentationFormat>
  <Paragraphs>82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微软雅黑</vt:lpstr>
      <vt:lpstr>Arial</vt:lpstr>
      <vt:lpstr>Calibri</vt:lpstr>
      <vt:lpstr>Futura Medium</vt:lpstr>
      <vt:lpstr>Gill Sans MT</vt:lpstr>
      <vt:lpstr>Helvetica Neue</vt:lpstr>
      <vt:lpstr>Wingdings</vt:lpstr>
      <vt:lpstr>5_内容Copytext </vt:lpstr>
      <vt:lpstr>code01</vt:lpstr>
      <vt:lpstr>1_内容Copytext </vt:lpstr>
      <vt:lpstr>关于本内容</vt:lpstr>
      <vt:lpstr>PowerPoint 演示文稿</vt:lpstr>
      <vt:lpstr>LMs主流架构 – encoder-decoder/encoder-only/decoder-only</vt:lpstr>
      <vt:lpstr>KV-cache</vt:lpstr>
      <vt:lpstr>KV-cache</vt:lpstr>
      <vt:lpstr>LLMs主流架构 – Decoder-only</vt:lpstr>
      <vt:lpstr>PowerPoint 演示文稿</vt:lpstr>
      <vt:lpstr>LLM推理</vt:lpstr>
      <vt:lpstr>Tokenize</vt:lpstr>
      <vt:lpstr>Prefill</vt:lpstr>
      <vt:lpstr>Decode</vt:lpstr>
      <vt:lpstr>Prefill vs Decode </vt:lpstr>
      <vt:lpstr>Sampling</vt:lpstr>
      <vt:lpstr>PowerPoint 演示文稿</vt:lpstr>
      <vt:lpstr>Challenges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关于本内容</dc:title>
  <dc:creator>张 璇</dc:creator>
  <cp:lastModifiedBy>张 璇</cp:lastModifiedBy>
  <cp:revision>50</cp:revision>
  <dcterms:created xsi:type="dcterms:W3CDTF">2024-05-17T11:04:45Z</dcterms:created>
  <dcterms:modified xsi:type="dcterms:W3CDTF">2024-05-18T13:10:08Z</dcterms:modified>
</cp:coreProperties>
</file>